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4037" y="1103828"/>
            <a:ext cx="7415927" cy="33618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825"/>
              </a:lnSpc>
              <a:buNone/>
            </a:pPr>
            <a:r>
              <a:rPr lang="en-US" sz="706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 Optimization: Quick Start</a:t>
            </a:r>
            <a:endParaRPr lang="en-US" sz="7060" dirty="0"/>
          </a:p>
        </p:txBody>
      </p:sp>
      <p:sp>
        <p:nvSpPr>
          <p:cNvPr id="6" name="Text 3"/>
          <p:cNvSpPr/>
          <p:nvPr/>
        </p:nvSpPr>
        <p:spPr>
          <a:xfrm>
            <a:off x="864037" y="4835962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network algorithms for common problems. Discover the power of flow, potential, and optimization techniques to gain insights into critical network components.</a:t>
            </a:r>
            <a:endParaRPr lang="en-US" sz="1944" dirty="0"/>
          </a:p>
        </p:txBody>
      </p:sp>
      <p:sp>
        <p:nvSpPr>
          <p:cNvPr id="7" name="Shape 4"/>
          <p:cNvSpPr/>
          <p:nvPr/>
        </p:nvSpPr>
        <p:spPr>
          <a:xfrm>
            <a:off x="864037" y="6712268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657" y="6719888"/>
            <a:ext cx="379690" cy="37969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82316" y="6693813"/>
            <a:ext cx="2842022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Wai-Shing Luk</a:t>
            </a:r>
            <a:endParaRPr lang="en-US" sz="2430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68893" y="677942"/>
            <a:ext cx="5029914" cy="6287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51"/>
              </a:lnSpc>
              <a:buNone/>
            </a:pPr>
            <a:r>
              <a:rPr lang="en-US" sz="3961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3961" dirty="0"/>
          </a:p>
        </p:txBody>
      </p:sp>
      <p:sp>
        <p:nvSpPr>
          <p:cNvPr id="6" name="Shape 3"/>
          <p:cNvSpPr/>
          <p:nvPr/>
        </p:nvSpPr>
        <p:spPr>
          <a:xfrm>
            <a:off x="668893" y="1593413"/>
            <a:ext cx="7806214" cy="1422678"/>
          </a:xfrm>
          <a:prstGeom prst="roundRect">
            <a:avLst>
              <a:gd name="adj" fmla="val 12092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859988" y="1784509"/>
            <a:ext cx="2514957" cy="314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98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Powerful Techniques</a:t>
            </a:r>
            <a:endParaRPr lang="en-US" sz="1980" dirty="0"/>
          </a:p>
        </p:txBody>
      </p:sp>
      <p:sp>
        <p:nvSpPr>
          <p:cNvPr id="8" name="Text 5"/>
          <p:cNvSpPr/>
          <p:nvPr/>
        </p:nvSpPr>
        <p:spPr>
          <a:xfrm>
            <a:off x="859988" y="2213491"/>
            <a:ext cx="742402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Network optimization provides a rich set of tools for solving complex problems.</a:t>
            </a:r>
            <a:endParaRPr lang="en-US" sz="1505" dirty="0"/>
          </a:p>
        </p:txBody>
      </p:sp>
      <p:sp>
        <p:nvSpPr>
          <p:cNvPr id="9" name="Shape 6"/>
          <p:cNvSpPr/>
          <p:nvPr/>
        </p:nvSpPr>
        <p:spPr>
          <a:xfrm>
            <a:off x="668893" y="3207187"/>
            <a:ext cx="7806214" cy="1422678"/>
          </a:xfrm>
          <a:prstGeom prst="roundRect">
            <a:avLst>
              <a:gd name="adj" fmla="val 12092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859988" y="3398282"/>
            <a:ext cx="2543056" cy="314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98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Insights and Efficiency</a:t>
            </a:r>
            <a:endParaRPr lang="en-US" sz="1980" dirty="0"/>
          </a:p>
        </p:txBody>
      </p:sp>
      <p:sp>
        <p:nvSpPr>
          <p:cNvPr id="11" name="Text 8"/>
          <p:cNvSpPr/>
          <p:nvPr/>
        </p:nvSpPr>
        <p:spPr>
          <a:xfrm>
            <a:off x="859988" y="3827264"/>
            <a:ext cx="742402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methods can reveal critical network components and optimize performance.</a:t>
            </a:r>
            <a:endParaRPr lang="en-US" sz="1505" dirty="0"/>
          </a:p>
        </p:txBody>
      </p:sp>
      <p:sp>
        <p:nvSpPr>
          <p:cNvPr id="12" name="Shape 9"/>
          <p:cNvSpPr/>
          <p:nvPr/>
        </p:nvSpPr>
        <p:spPr>
          <a:xfrm>
            <a:off x="668893" y="4820960"/>
            <a:ext cx="7806214" cy="1422678"/>
          </a:xfrm>
          <a:prstGeom prst="roundRect">
            <a:avLst>
              <a:gd name="adj" fmla="val 12092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859988" y="5012055"/>
            <a:ext cx="2514957" cy="314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98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Ongoing Research</a:t>
            </a:r>
            <a:endParaRPr lang="en-US" sz="1980" dirty="0"/>
          </a:p>
        </p:txBody>
      </p:sp>
      <p:sp>
        <p:nvSpPr>
          <p:cNvPr id="14" name="Text 11"/>
          <p:cNvSpPr/>
          <p:nvPr/>
        </p:nvSpPr>
        <p:spPr>
          <a:xfrm>
            <a:off x="859988" y="5441037"/>
            <a:ext cx="7424023" cy="6115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Continuous advancements in algorithms and applications of network optimization.</a:t>
            </a:r>
            <a:endParaRPr lang="en-US" sz="1505" dirty="0"/>
          </a:p>
        </p:txBody>
      </p:sp>
      <p:sp>
        <p:nvSpPr>
          <p:cNvPr id="15" name="Shape 12"/>
          <p:cNvSpPr/>
          <p:nvPr/>
        </p:nvSpPr>
        <p:spPr>
          <a:xfrm>
            <a:off x="668893" y="6434733"/>
            <a:ext cx="7806214" cy="1116925"/>
          </a:xfrm>
          <a:prstGeom prst="roundRect">
            <a:avLst>
              <a:gd name="adj" fmla="val 15402"/>
            </a:avLst>
          </a:prstGeom>
          <a:solidFill>
            <a:srgbClr val="282C32"/>
          </a:solidFill>
          <a:ln/>
        </p:spPr>
      </p:sp>
      <p:sp>
        <p:nvSpPr>
          <p:cNvPr id="16" name="Text 13"/>
          <p:cNvSpPr/>
          <p:nvPr/>
        </p:nvSpPr>
        <p:spPr>
          <a:xfrm>
            <a:off x="859988" y="6625828"/>
            <a:ext cx="2514957" cy="3143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5"/>
              </a:lnSpc>
              <a:buNone/>
            </a:pPr>
            <a:r>
              <a:rPr lang="en-US" sz="198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Further</a:t>
            </a:r>
            <a:endParaRPr lang="en-US" sz="1980" dirty="0"/>
          </a:p>
        </p:txBody>
      </p:sp>
      <p:sp>
        <p:nvSpPr>
          <p:cNvPr id="17" name="Text 14"/>
          <p:cNvSpPr/>
          <p:nvPr/>
        </p:nvSpPr>
        <p:spPr>
          <a:xfrm>
            <a:off x="859988" y="7054810"/>
            <a:ext cx="7424023" cy="30575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8"/>
              </a:lnSpc>
              <a:buNone/>
            </a:pPr>
            <a:r>
              <a:rPr lang="en-US" sz="150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 deeper into the theory and practical applications of these techniques.</a:t>
            </a:r>
            <a:endParaRPr lang="en-US" sz="1505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3067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02812" y="641509"/>
            <a:ext cx="7511177" cy="15347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042"/>
              </a:lnSpc>
              <a:buNone/>
            </a:pPr>
            <a:r>
              <a:rPr lang="en-US" sz="4834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Why Use Network Optimization?</a:t>
            </a:r>
            <a:endParaRPr lang="en-US" sz="4834" dirty="0"/>
          </a:p>
        </p:txBody>
      </p:sp>
      <p:sp>
        <p:nvSpPr>
          <p:cNvPr id="6" name="Shape 3"/>
          <p:cNvSpPr/>
          <p:nvPr/>
        </p:nvSpPr>
        <p:spPr>
          <a:xfrm>
            <a:off x="6302812" y="2788444"/>
            <a:ext cx="524828" cy="524828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6499979" y="2866668"/>
            <a:ext cx="130373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2900" dirty="0"/>
          </a:p>
        </p:txBody>
      </p:sp>
      <p:sp>
        <p:nvSpPr>
          <p:cNvPr id="8" name="Text 5"/>
          <p:cNvSpPr/>
          <p:nvPr/>
        </p:nvSpPr>
        <p:spPr>
          <a:xfrm>
            <a:off x="7060883" y="2788444"/>
            <a:ext cx="3069431" cy="383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1"/>
              </a:lnSpc>
              <a:buNone/>
            </a:pPr>
            <a:r>
              <a:rPr lang="en-US" sz="2417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Explore Locality</a:t>
            </a:r>
            <a:endParaRPr lang="en-US" sz="2417" dirty="0"/>
          </a:p>
        </p:txBody>
      </p:sp>
      <p:sp>
        <p:nvSpPr>
          <p:cNvPr id="9" name="Text 6"/>
          <p:cNvSpPr/>
          <p:nvPr/>
        </p:nvSpPr>
        <p:spPr>
          <a:xfrm>
            <a:off x="7060883" y="3311962"/>
            <a:ext cx="6753106" cy="7462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39"/>
              </a:lnSpc>
              <a:buNone/>
            </a:pPr>
            <a:r>
              <a:rPr lang="en-US" sz="183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 can analyze the structure and relationships within a network.</a:t>
            </a:r>
            <a:endParaRPr lang="en-US" sz="1837" dirty="0"/>
          </a:p>
        </p:txBody>
      </p:sp>
      <p:sp>
        <p:nvSpPr>
          <p:cNvPr id="10" name="Shape 7"/>
          <p:cNvSpPr/>
          <p:nvPr/>
        </p:nvSpPr>
        <p:spPr>
          <a:xfrm>
            <a:off x="6302812" y="4553902"/>
            <a:ext cx="524828" cy="524828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6461998" y="4632127"/>
            <a:ext cx="206335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2900" dirty="0"/>
          </a:p>
        </p:txBody>
      </p:sp>
      <p:sp>
        <p:nvSpPr>
          <p:cNvPr id="12" name="Text 9"/>
          <p:cNvSpPr/>
          <p:nvPr/>
        </p:nvSpPr>
        <p:spPr>
          <a:xfrm>
            <a:off x="7060883" y="4553902"/>
            <a:ext cx="3069431" cy="383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1"/>
              </a:lnSpc>
              <a:buNone/>
            </a:pPr>
            <a:r>
              <a:rPr lang="en-US" sz="2417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Solve Optimally</a:t>
            </a:r>
            <a:endParaRPr lang="en-US" sz="2417" dirty="0"/>
          </a:p>
        </p:txBody>
      </p:sp>
      <p:sp>
        <p:nvSpPr>
          <p:cNvPr id="13" name="Text 10"/>
          <p:cNvSpPr/>
          <p:nvPr/>
        </p:nvSpPr>
        <p:spPr>
          <a:xfrm>
            <a:off x="7060883" y="5077420"/>
            <a:ext cx="6753106" cy="7462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39"/>
              </a:lnSpc>
              <a:buNone/>
            </a:pPr>
            <a:r>
              <a:rPr lang="en-US" sz="183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Discrete problems like matching can be solved to optimality.</a:t>
            </a:r>
            <a:endParaRPr lang="en-US" sz="1837" dirty="0"/>
          </a:p>
        </p:txBody>
      </p:sp>
      <p:sp>
        <p:nvSpPr>
          <p:cNvPr id="14" name="Shape 11"/>
          <p:cNvSpPr/>
          <p:nvPr/>
        </p:nvSpPr>
        <p:spPr>
          <a:xfrm>
            <a:off x="6302812" y="6319361"/>
            <a:ext cx="524828" cy="524828"/>
          </a:xfrm>
          <a:prstGeom prst="roundRect">
            <a:avLst>
              <a:gd name="adj" fmla="val 40004"/>
            </a:avLst>
          </a:prstGeom>
          <a:solidFill>
            <a:srgbClr val="282C32"/>
          </a:solidFill>
          <a:ln/>
        </p:spPr>
      </p:sp>
      <p:sp>
        <p:nvSpPr>
          <p:cNvPr id="15" name="Text 12"/>
          <p:cNvSpPr/>
          <p:nvPr/>
        </p:nvSpPr>
        <p:spPr>
          <a:xfrm>
            <a:off x="6465689" y="6397585"/>
            <a:ext cx="198953" cy="3683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2900" dirty="0"/>
          </a:p>
        </p:txBody>
      </p:sp>
      <p:sp>
        <p:nvSpPr>
          <p:cNvPr id="16" name="Text 13"/>
          <p:cNvSpPr/>
          <p:nvPr/>
        </p:nvSpPr>
        <p:spPr>
          <a:xfrm>
            <a:off x="7060883" y="6319361"/>
            <a:ext cx="3069431" cy="38361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21"/>
              </a:lnSpc>
              <a:buNone/>
            </a:pPr>
            <a:r>
              <a:rPr lang="en-US" sz="2417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Identify Critical Parts</a:t>
            </a:r>
            <a:endParaRPr lang="en-US" sz="2417" dirty="0"/>
          </a:p>
        </p:txBody>
      </p:sp>
      <p:sp>
        <p:nvSpPr>
          <p:cNvPr id="17" name="Text 14"/>
          <p:cNvSpPr/>
          <p:nvPr/>
        </p:nvSpPr>
        <p:spPr>
          <a:xfrm>
            <a:off x="7060883" y="6842879"/>
            <a:ext cx="6753106" cy="74628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39"/>
              </a:lnSpc>
              <a:buNone/>
            </a:pPr>
            <a:r>
              <a:rPr lang="en-US" sz="1837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Techniques can reveal the most important nodes and edges in a network.</a:t>
            </a:r>
            <a:endParaRPr lang="en-US" sz="1837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2172533"/>
            <a:ext cx="9662874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Understanding Flow and Potential</a:t>
            </a:r>
            <a:endParaRPr lang="en-US" sz="5116" dirty="0"/>
          </a:p>
        </p:txBody>
      </p:sp>
      <p:sp>
        <p:nvSpPr>
          <p:cNvPr id="5" name="Text 3"/>
          <p:cNvSpPr/>
          <p:nvPr/>
        </p:nvSpPr>
        <p:spPr>
          <a:xfrm>
            <a:off x="864037" y="360176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</a:t>
            </a:r>
            <a:endParaRPr lang="en-US" sz="2558" dirty="0"/>
          </a:p>
        </p:txBody>
      </p:sp>
      <p:sp>
        <p:nvSpPr>
          <p:cNvPr id="6" name="Text 4"/>
          <p:cNvSpPr/>
          <p:nvPr/>
        </p:nvSpPr>
        <p:spPr>
          <a:xfrm>
            <a:off x="864037" y="4254579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Represents the movement of resources through a network. Satisfies conservation of flow at each node.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60176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Potential</a:t>
            </a:r>
            <a:endParaRPr lang="en-US" sz="2558" dirty="0"/>
          </a:p>
        </p:txBody>
      </p:sp>
      <p:sp>
        <p:nvSpPr>
          <p:cNvPr id="8" name="Text 6"/>
          <p:cNvSpPr/>
          <p:nvPr/>
        </p:nvSpPr>
        <p:spPr>
          <a:xfrm>
            <a:off x="5372695" y="4254579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Represents the "voltage" or tension across a network. Satisfies potential balance around each cycle.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601760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Duality</a:t>
            </a:r>
            <a:endParaRPr lang="en-US" sz="2558" dirty="0"/>
          </a:p>
        </p:txBody>
      </p:sp>
      <p:sp>
        <p:nvSpPr>
          <p:cNvPr id="10" name="Text 8"/>
          <p:cNvSpPr/>
          <p:nvPr/>
        </p:nvSpPr>
        <p:spPr>
          <a:xfrm>
            <a:off x="9881354" y="4254579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Flow and potential problems are dual to each other, allowing efficient solution methods.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153864" y="1143000"/>
            <a:ext cx="6512004" cy="6274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940"/>
              </a:lnSpc>
              <a:buNone/>
            </a:pPr>
            <a:r>
              <a:rPr lang="en-US" sz="3952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Choosing the Right Algorithm</a:t>
            </a:r>
            <a:endParaRPr lang="en-US" sz="3952" dirty="0"/>
          </a:p>
        </p:txBody>
      </p:sp>
      <p:sp>
        <p:nvSpPr>
          <p:cNvPr id="6" name="Shape 3"/>
          <p:cNvSpPr/>
          <p:nvPr/>
        </p:nvSpPr>
        <p:spPr>
          <a:xfrm>
            <a:off x="6153864" y="2056448"/>
            <a:ext cx="7809071" cy="1114544"/>
          </a:xfrm>
          <a:prstGeom prst="roundRect">
            <a:avLst>
              <a:gd name="adj" fmla="val 15401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6344483" y="2247067"/>
            <a:ext cx="2509480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0"/>
              </a:lnSpc>
              <a:buNone/>
            </a:pPr>
            <a:r>
              <a:rPr lang="en-US" sz="1976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 Simplex</a:t>
            </a:r>
            <a:endParaRPr lang="en-US" sz="1976" dirty="0"/>
          </a:p>
        </p:txBody>
      </p:sp>
      <p:sp>
        <p:nvSpPr>
          <p:cNvPr id="8" name="Text 5"/>
          <p:cNvSpPr/>
          <p:nvPr/>
        </p:nvSpPr>
        <p:spPr>
          <a:xfrm>
            <a:off x="6344483" y="2675215"/>
            <a:ext cx="742783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3"/>
              </a:lnSpc>
              <a:buNone/>
            </a:pPr>
            <a:r>
              <a:rPr lang="en-US" sz="150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Best for minimum-cost linear flow problems.</a:t>
            </a:r>
            <a:endParaRPr lang="en-US" sz="1502" dirty="0"/>
          </a:p>
        </p:txBody>
      </p:sp>
      <p:sp>
        <p:nvSpPr>
          <p:cNvPr id="9" name="Shape 6"/>
          <p:cNvSpPr/>
          <p:nvPr/>
        </p:nvSpPr>
        <p:spPr>
          <a:xfrm>
            <a:off x="6153864" y="3361611"/>
            <a:ext cx="7809071" cy="1114544"/>
          </a:xfrm>
          <a:prstGeom prst="roundRect">
            <a:avLst>
              <a:gd name="adj" fmla="val 15401"/>
            </a:avLst>
          </a:prstGeom>
          <a:solidFill>
            <a:srgbClr val="282C32"/>
          </a:solidFill>
          <a:ln/>
        </p:spPr>
      </p:sp>
      <p:sp>
        <p:nvSpPr>
          <p:cNvPr id="10" name="Text 7"/>
          <p:cNvSpPr/>
          <p:nvPr/>
        </p:nvSpPr>
        <p:spPr>
          <a:xfrm>
            <a:off x="6344483" y="3552230"/>
            <a:ext cx="2509480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0"/>
              </a:lnSpc>
              <a:buNone/>
            </a:pPr>
            <a:r>
              <a:rPr lang="en-US" sz="1976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Dual Formulation</a:t>
            </a:r>
            <a:endParaRPr lang="en-US" sz="1976" dirty="0"/>
          </a:p>
        </p:txBody>
      </p:sp>
      <p:sp>
        <p:nvSpPr>
          <p:cNvPr id="11" name="Text 8"/>
          <p:cNvSpPr/>
          <p:nvPr/>
        </p:nvSpPr>
        <p:spPr>
          <a:xfrm>
            <a:off x="6344483" y="3980378"/>
            <a:ext cx="742783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3"/>
              </a:lnSpc>
              <a:buNone/>
            </a:pPr>
            <a:r>
              <a:rPr lang="en-US" sz="150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for minimum-cost linear potential problems.</a:t>
            </a:r>
            <a:endParaRPr lang="en-US" sz="1502" dirty="0"/>
          </a:p>
        </p:txBody>
      </p:sp>
      <p:sp>
        <p:nvSpPr>
          <p:cNvPr id="12" name="Shape 9"/>
          <p:cNvSpPr/>
          <p:nvPr/>
        </p:nvSpPr>
        <p:spPr>
          <a:xfrm>
            <a:off x="6153864" y="4666774"/>
            <a:ext cx="7809071" cy="1114544"/>
          </a:xfrm>
          <a:prstGeom prst="roundRect">
            <a:avLst>
              <a:gd name="adj" fmla="val 15401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6344483" y="4857393"/>
            <a:ext cx="2509480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0"/>
              </a:lnSpc>
              <a:buNone/>
            </a:pPr>
            <a:r>
              <a:rPr lang="en-US" sz="1976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Howard's Algorithm</a:t>
            </a:r>
            <a:endParaRPr lang="en-US" sz="1976" dirty="0"/>
          </a:p>
        </p:txBody>
      </p:sp>
      <p:sp>
        <p:nvSpPr>
          <p:cNvPr id="14" name="Text 11"/>
          <p:cNvSpPr/>
          <p:nvPr/>
        </p:nvSpPr>
        <p:spPr>
          <a:xfrm>
            <a:off x="6344483" y="5285542"/>
            <a:ext cx="742783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3"/>
              </a:lnSpc>
              <a:buNone/>
            </a:pPr>
            <a:r>
              <a:rPr lang="en-US" sz="150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 for parametric potential problems with a single parameter.</a:t>
            </a:r>
            <a:endParaRPr lang="en-US" sz="1502" dirty="0"/>
          </a:p>
        </p:txBody>
      </p:sp>
      <p:sp>
        <p:nvSpPr>
          <p:cNvPr id="15" name="Shape 12"/>
          <p:cNvSpPr/>
          <p:nvPr/>
        </p:nvSpPr>
        <p:spPr>
          <a:xfrm>
            <a:off x="6153864" y="5971937"/>
            <a:ext cx="7809071" cy="1114544"/>
          </a:xfrm>
          <a:prstGeom prst="roundRect">
            <a:avLst>
              <a:gd name="adj" fmla="val 15401"/>
            </a:avLst>
          </a:prstGeom>
          <a:solidFill>
            <a:srgbClr val="282C32"/>
          </a:solidFill>
          <a:ln/>
        </p:spPr>
      </p:sp>
      <p:sp>
        <p:nvSpPr>
          <p:cNvPr id="16" name="Text 13"/>
          <p:cNvSpPr/>
          <p:nvPr/>
        </p:nvSpPr>
        <p:spPr>
          <a:xfrm>
            <a:off x="6344483" y="6162556"/>
            <a:ext cx="2509480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70"/>
              </a:lnSpc>
              <a:buNone/>
            </a:pPr>
            <a:r>
              <a:rPr lang="en-US" sz="1976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Negative Cycles</a:t>
            </a:r>
            <a:endParaRPr lang="en-US" sz="1976" dirty="0"/>
          </a:p>
        </p:txBody>
      </p:sp>
      <p:sp>
        <p:nvSpPr>
          <p:cNvPr id="17" name="Text 14"/>
          <p:cNvSpPr/>
          <p:nvPr/>
        </p:nvSpPr>
        <p:spPr>
          <a:xfrm>
            <a:off x="6344483" y="6590705"/>
            <a:ext cx="7427833" cy="30515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03"/>
              </a:lnSpc>
              <a:buNone/>
            </a:pPr>
            <a:r>
              <a:rPr lang="en-US" sz="1502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Many algorithms rely on finding negative cycles or cuts in the network.</a:t>
            </a:r>
            <a:endParaRPr lang="en-US" sz="1502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50437" y="914995"/>
            <a:ext cx="6683216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 Fundamentals</a:t>
            </a:r>
            <a:endParaRPr lang="en-US" sz="5116" dirty="0"/>
          </a:p>
        </p:txBody>
      </p:sp>
      <p:sp>
        <p:nvSpPr>
          <p:cNvPr id="6" name="Shape 3"/>
          <p:cNvSpPr/>
          <p:nvPr/>
        </p:nvSpPr>
        <p:spPr>
          <a:xfrm>
            <a:off x="6705481" y="2097405"/>
            <a:ext cx="30480" cy="5217081"/>
          </a:xfrm>
          <a:prstGeom prst="roundRect">
            <a:avLst>
              <a:gd name="adj" fmla="val 729000"/>
            </a:avLst>
          </a:prstGeom>
          <a:solidFill>
            <a:srgbClr val="60646A"/>
          </a:solidFill>
          <a:ln/>
        </p:spPr>
      </p:sp>
      <p:sp>
        <p:nvSpPr>
          <p:cNvPr id="7" name="Shape 4"/>
          <p:cNvSpPr/>
          <p:nvPr/>
        </p:nvSpPr>
        <p:spPr>
          <a:xfrm>
            <a:off x="6967954" y="2637473"/>
            <a:ext cx="864037" cy="30480"/>
          </a:xfrm>
          <a:prstGeom prst="roundRect">
            <a:avLst>
              <a:gd name="adj" fmla="val 729000"/>
            </a:avLst>
          </a:prstGeom>
          <a:solidFill>
            <a:srgbClr val="60646A"/>
          </a:solidFill>
          <a:ln/>
        </p:spPr>
      </p:sp>
      <p:sp>
        <p:nvSpPr>
          <p:cNvPr id="8" name="Shape 5"/>
          <p:cNvSpPr/>
          <p:nvPr/>
        </p:nvSpPr>
        <p:spPr>
          <a:xfrm>
            <a:off x="6443008" y="2375059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6651724" y="2457807"/>
            <a:ext cx="137993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069" dirty="0"/>
          </a:p>
        </p:txBody>
      </p:sp>
      <p:sp>
        <p:nvSpPr>
          <p:cNvPr id="10" name="Text 7"/>
          <p:cNvSpPr/>
          <p:nvPr/>
        </p:nvSpPr>
        <p:spPr>
          <a:xfrm>
            <a:off x="8078510" y="2344222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Nodes</a:t>
            </a:r>
            <a:endParaRPr lang="en-US" sz="2558" dirty="0"/>
          </a:p>
        </p:txBody>
      </p:sp>
      <p:sp>
        <p:nvSpPr>
          <p:cNvPr id="11" name="Text 8"/>
          <p:cNvSpPr/>
          <p:nvPr/>
        </p:nvSpPr>
        <p:spPr>
          <a:xfrm>
            <a:off x="8078510" y="2898338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vertices or points in a network.</a:t>
            </a:r>
            <a:endParaRPr lang="en-US" sz="1944" dirty="0"/>
          </a:p>
        </p:txBody>
      </p:sp>
      <p:sp>
        <p:nvSpPr>
          <p:cNvPr id="12" name="Shape 9"/>
          <p:cNvSpPr/>
          <p:nvPr/>
        </p:nvSpPr>
        <p:spPr>
          <a:xfrm>
            <a:off x="6967954" y="4327088"/>
            <a:ext cx="864037" cy="30480"/>
          </a:xfrm>
          <a:prstGeom prst="roundRect">
            <a:avLst>
              <a:gd name="adj" fmla="val 729000"/>
            </a:avLst>
          </a:prstGeom>
          <a:solidFill>
            <a:srgbClr val="60646A"/>
          </a:solidFill>
          <a:ln/>
        </p:spPr>
      </p:sp>
      <p:sp>
        <p:nvSpPr>
          <p:cNvPr id="13" name="Shape 10"/>
          <p:cNvSpPr/>
          <p:nvPr/>
        </p:nvSpPr>
        <p:spPr>
          <a:xfrm>
            <a:off x="6443008" y="4064675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6611600" y="4147423"/>
            <a:ext cx="218242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069" dirty="0"/>
          </a:p>
        </p:txBody>
      </p:sp>
      <p:sp>
        <p:nvSpPr>
          <p:cNvPr id="15" name="Text 12"/>
          <p:cNvSpPr/>
          <p:nvPr/>
        </p:nvSpPr>
        <p:spPr>
          <a:xfrm>
            <a:off x="8078510" y="4033838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Edges</a:t>
            </a:r>
            <a:endParaRPr lang="en-US" sz="2558" dirty="0"/>
          </a:p>
        </p:txBody>
      </p:sp>
      <p:sp>
        <p:nvSpPr>
          <p:cNvPr id="16" name="Text 13"/>
          <p:cNvSpPr/>
          <p:nvPr/>
        </p:nvSpPr>
        <p:spPr>
          <a:xfrm>
            <a:off x="8078510" y="4587954"/>
            <a:ext cx="5687854" cy="39504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connections or arcs between nodes.</a:t>
            </a:r>
            <a:endParaRPr lang="en-US" sz="1944" dirty="0"/>
          </a:p>
        </p:txBody>
      </p:sp>
      <p:sp>
        <p:nvSpPr>
          <p:cNvPr id="17" name="Shape 14"/>
          <p:cNvSpPr/>
          <p:nvPr/>
        </p:nvSpPr>
        <p:spPr>
          <a:xfrm>
            <a:off x="6967954" y="6016704"/>
            <a:ext cx="864037" cy="30480"/>
          </a:xfrm>
          <a:prstGeom prst="roundRect">
            <a:avLst>
              <a:gd name="adj" fmla="val 729000"/>
            </a:avLst>
          </a:prstGeom>
          <a:solidFill>
            <a:srgbClr val="60646A"/>
          </a:solidFill>
          <a:ln/>
        </p:spPr>
      </p:sp>
      <p:sp>
        <p:nvSpPr>
          <p:cNvPr id="18" name="Shape 15"/>
          <p:cNvSpPr/>
          <p:nvPr/>
        </p:nvSpPr>
        <p:spPr>
          <a:xfrm>
            <a:off x="6443008" y="5754291"/>
            <a:ext cx="555427" cy="555427"/>
          </a:xfrm>
          <a:prstGeom prst="roundRect">
            <a:avLst>
              <a:gd name="adj" fmla="val 40005"/>
            </a:avLst>
          </a:prstGeom>
          <a:solidFill>
            <a:srgbClr val="282C32"/>
          </a:solidFill>
          <a:ln/>
        </p:spPr>
      </p:sp>
      <p:sp>
        <p:nvSpPr>
          <p:cNvPr id="19" name="Text 16"/>
          <p:cNvSpPr/>
          <p:nvPr/>
        </p:nvSpPr>
        <p:spPr>
          <a:xfrm>
            <a:off x="6615410" y="5837039"/>
            <a:ext cx="210503" cy="3898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069"/>
              </a:lnSpc>
              <a:buNone/>
            </a:pPr>
            <a:r>
              <a:rPr lang="en-US" sz="3069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3069" dirty="0"/>
          </a:p>
        </p:txBody>
      </p:sp>
      <p:sp>
        <p:nvSpPr>
          <p:cNvPr id="20" name="Text 17"/>
          <p:cNvSpPr/>
          <p:nvPr/>
        </p:nvSpPr>
        <p:spPr>
          <a:xfrm>
            <a:off x="8078510" y="5723453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Orientation</a:t>
            </a:r>
            <a:endParaRPr lang="en-US" sz="2558" dirty="0"/>
          </a:p>
        </p:txBody>
      </p:sp>
      <p:sp>
        <p:nvSpPr>
          <p:cNvPr id="21" name="Text 18"/>
          <p:cNvSpPr/>
          <p:nvPr/>
        </p:nvSpPr>
        <p:spPr>
          <a:xfrm>
            <a:off x="8078510" y="6277570"/>
            <a:ext cx="568785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direction assigned to each edge, defining sources and targets.</a:t>
            </a:r>
            <a:endParaRPr lang="en-US" sz="1944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185148"/>
            <a:ext cx="7367230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Algebraic Representation</a:t>
            </a:r>
            <a:endParaRPr lang="en-US" sz="5116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4037" y="2491026"/>
            <a:ext cx="4053840" cy="250543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4037" y="5305068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Incidence Matrix</a:t>
            </a:r>
            <a:endParaRPr lang="en-US" sz="2558" dirty="0"/>
          </a:p>
        </p:txBody>
      </p:sp>
      <p:sp>
        <p:nvSpPr>
          <p:cNvPr id="7" name="Text 4"/>
          <p:cNvSpPr/>
          <p:nvPr/>
        </p:nvSpPr>
        <p:spPr>
          <a:xfrm>
            <a:off x="864037" y="5859185"/>
            <a:ext cx="4053840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Encodes the connectivity between nodes and edges.</a:t>
            </a:r>
            <a:endParaRPr lang="en-US" sz="1944" dirty="0"/>
          </a:p>
        </p:txBody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161" y="2491026"/>
            <a:ext cx="4053959" cy="250543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88161" y="5305068"/>
            <a:ext cx="326886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Chains and Boundaries</a:t>
            </a:r>
            <a:endParaRPr lang="en-US" sz="2558" dirty="0"/>
          </a:p>
        </p:txBody>
      </p:sp>
      <p:sp>
        <p:nvSpPr>
          <p:cNvPr id="10" name="Text 6"/>
          <p:cNvSpPr/>
          <p:nvPr/>
        </p:nvSpPr>
        <p:spPr>
          <a:xfrm>
            <a:off x="5288161" y="5859185"/>
            <a:ext cx="4053959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Chains represent sets of edges or nodes. Boundaries connect them.</a:t>
            </a:r>
            <a:endParaRPr lang="en-US" sz="1944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2404" y="2491026"/>
            <a:ext cx="4053840" cy="2505432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2404" y="5305068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Divergence and Flow</a:t>
            </a:r>
            <a:endParaRPr lang="en-US" sz="2558" dirty="0"/>
          </a:p>
        </p:txBody>
      </p:sp>
      <p:sp>
        <p:nvSpPr>
          <p:cNvPr id="13" name="Text 8"/>
          <p:cNvSpPr/>
          <p:nvPr/>
        </p:nvSpPr>
        <p:spPr>
          <a:xfrm>
            <a:off x="9712404" y="5859185"/>
            <a:ext cx="4053840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Divergence measures the net flow at each node. Flow satisfies conservation.</a:t>
            </a:r>
            <a:endParaRPr lang="en-US" sz="1944" dirty="0"/>
          </a:p>
        </p:txBody>
      </p:sp>
      <p:pic>
        <p:nvPicPr>
          <p:cNvPr id="14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521637" y="747474"/>
            <a:ext cx="6497003" cy="812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395"/>
              </a:lnSpc>
              <a:buNone/>
            </a:pPr>
            <a:r>
              <a:rPr lang="en-US" sz="5116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Feasibility Problems</a:t>
            </a:r>
            <a:endParaRPr lang="en-US" sz="5116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1637" y="1929884"/>
            <a:ext cx="617220" cy="617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521637" y="279392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Flow Feasibility</a:t>
            </a:r>
            <a:endParaRPr lang="en-US" sz="2558" dirty="0"/>
          </a:p>
        </p:txBody>
      </p:sp>
      <p:sp>
        <p:nvSpPr>
          <p:cNvPr id="8" name="Text 4"/>
          <p:cNvSpPr/>
          <p:nvPr/>
        </p:nvSpPr>
        <p:spPr>
          <a:xfrm>
            <a:off x="4521637" y="3348038"/>
            <a:ext cx="44372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a flow satisfying capacity and conservation constraints.</a:t>
            </a:r>
            <a:endParaRPr lang="en-US" sz="1944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9142" y="1929884"/>
            <a:ext cx="617220" cy="61722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329142" y="2793921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Potential Feasibility</a:t>
            </a:r>
            <a:endParaRPr lang="en-US" sz="2558" dirty="0"/>
          </a:p>
        </p:txBody>
      </p:sp>
      <p:sp>
        <p:nvSpPr>
          <p:cNvPr id="11" name="Text 6"/>
          <p:cNvSpPr/>
          <p:nvPr/>
        </p:nvSpPr>
        <p:spPr>
          <a:xfrm>
            <a:off x="9329142" y="3348038"/>
            <a:ext cx="44372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Find a potential satisfying span and balance constraints.</a:t>
            </a:r>
            <a:endParaRPr lang="en-US" sz="1944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637" y="4878705"/>
            <a:ext cx="617220" cy="61722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4521637" y="5742742"/>
            <a:ext cx="3248501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Negative Cycles/Cuts</a:t>
            </a:r>
            <a:endParaRPr lang="en-US" sz="2558" dirty="0"/>
          </a:p>
        </p:txBody>
      </p:sp>
      <p:sp>
        <p:nvSpPr>
          <p:cNvPr id="14" name="Text 8"/>
          <p:cNvSpPr/>
          <p:nvPr/>
        </p:nvSpPr>
        <p:spPr>
          <a:xfrm>
            <a:off x="4521637" y="6296858"/>
            <a:ext cx="4437221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Infeasibility is detected by finding negative cycles or cuts.</a:t>
            </a:r>
            <a:endParaRPr lang="en-US" sz="1944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142" y="4878705"/>
            <a:ext cx="617220" cy="61722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9329142" y="5742742"/>
            <a:ext cx="3700582" cy="4060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97"/>
              </a:lnSpc>
              <a:buNone/>
            </a:pPr>
            <a:r>
              <a:rPr lang="en-US" sz="2558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Conversion to Elementary</a:t>
            </a:r>
            <a:endParaRPr lang="en-US" sz="2558" dirty="0"/>
          </a:p>
        </p:txBody>
      </p:sp>
      <p:sp>
        <p:nvSpPr>
          <p:cNvPr id="17" name="Text 10"/>
          <p:cNvSpPr/>
          <p:nvPr/>
        </p:nvSpPr>
        <p:spPr>
          <a:xfrm>
            <a:off x="9329142" y="6296858"/>
            <a:ext cx="44372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Feasibility problems can be reduced to simpler elementary forms.</a:t>
            </a:r>
            <a:endParaRPr lang="en-US" sz="1944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26386" y="660202"/>
            <a:ext cx="6315670" cy="7895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216"/>
              </a:lnSpc>
              <a:buNone/>
            </a:pPr>
            <a:r>
              <a:rPr lang="en-US" sz="4973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Parametric Problems</a:t>
            </a:r>
            <a:endParaRPr lang="en-US" sz="4973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386" y="1809631"/>
            <a:ext cx="1199912" cy="191988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886224" y="2049542"/>
            <a:ext cx="3157776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08"/>
              </a:lnSpc>
              <a:buNone/>
            </a:pPr>
            <a:r>
              <a:rPr lang="en-US" sz="2487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Parametric Potential</a:t>
            </a:r>
            <a:endParaRPr lang="en-US" sz="2487" dirty="0"/>
          </a:p>
        </p:txBody>
      </p:sp>
      <p:sp>
        <p:nvSpPr>
          <p:cNvPr id="8" name="Text 4"/>
          <p:cNvSpPr/>
          <p:nvPr/>
        </p:nvSpPr>
        <p:spPr>
          <a:xfrm>
            <a:off x="7886224" y="2588181"/>
            <a:ext cx="5904190" cy="767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189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Maximize a parameter subject to monotonic potential constraints.</a:t>
            </a:r>
            <a:endParaRPr lang="en-US" sz="189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386" y="3729514"/>
            <a:ext cx="1199912" cy="191988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886224" y="3969425"/>
            <a:ext cx="3157776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08"/>
              </a:lnSpc>
              <a:buNone/>
            </a:pPr>
            <a:r>
              <a:rPr lang="en-US" sz="2487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Algorithms</a:t>
            </a:r>
            <a:endParaRPr lang="en-US" sz="2487" dirty="0"/>
          </a:p>
        </p:txBody>
      </p:sp>
      <p:sp>
        <p:nvSpPr>
          <p:cNvPr id="11" name="Text 6"/>
          <p:cNvSpPr/>
          <p:nvPr/>
        </p:nvSpPr>
        <p:spPr>
          <a:xfrm>
            <a:off x="7886224" y="4508063"/>
            <a:ext cx="5904190" cy="767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189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Lawler's, Howard's, Young's, and Burns' algorithms can solve these.</a:t>
            </a:r>
            <a:endParaRPr lang="en-US" sz="189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386" y="5649397"/>
            <a:ext cx="1199912" cy="191988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886224" y="5889308"/>
            <a:ext cx="3157776" cy="3946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108"/>
              </a:lnSpc>
              <a:buNone/>
            </a:pPr>
            <a:r>
              <a:rPr lang="en-US" sz="2487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Applications</a:t>
            </a:r>
            <a:endParaRPr lang="en-US" sz="2487" dirty="0"/>
          </a:p>
        </p:txBody>
      </p:sp>
      <p:sp>
        <p:nvSpPr>
          <p:cNvPr id="14" name="Text 8"/>
          <p:cNvSpPr/>
          <p:nvPr/>
        </p:nvSpPr>
        <p:spPr>
          <a:xfrm>
            <a:off x="7886224" y="6427946"/>
            <a:ext cx="5904190" cy="7679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3024"/>
              </a:lnSpc>
              <a:buNone/>
            </a:pPr>
            <a:r>
              <a:rPr lang="en-US" sz="189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Clock skew scheduling, yield optimization, and more.</a:t>
            </a:r>
            <a:endParaRPr lang="en-US" sz="1890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386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16198" y="3694509"/>
            <a:ext cx="8411766" cy="72068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675"/>
              </a:lnSpc>
              <a:buNone/>
            </a:pPr>
            <a:r>
              <a:rPr lang="en-US" sz="454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Optimal Flow/Potential Problems</a:t>
            </a:r>
            <a:endParaRPr lang="en-US" sz="4540" dirty="0"/>
          </a:p>
        </p:txBody>
      </p:sp>
      <p:sp>
        <p:nvSpPr>
          <p:cNvPr id="6" name="Shape 3"/>
          <p:cNvSpPr/>
          <p:nvPr/>
        </p:nvSpPr>
        <p:spPr>
          <a:xfrm>
            <a:off x="1016198" y="4743807"/>
            <a:ext cx="12597884" cy="2529840"/>
          </a:xfrm>
          <a:prstGeom prst="roundRect">
            <a:avLst>
              <a:gd name="adj" fmla="val 779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1023818" y="4751427"/>
            <a:ext cx="12582644" cy="6286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5"/>
          <p:cNvSpPr/>
          <p:nvPr/>
        </p:nvSpPr>
        <p:spPr>
          <a:xfrm>
            <a:off x="1243013" y="4890492"/>
            <a:ext cx="5849303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0"/>
              </a:lnSpc>
              <a:buNone/>
            </a:pPr>
            <a:r>
              <a:rPr lang="en-US" sz="17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Objective</a:t>
            </a:r>
            <a:endParaRPr lang="en-US" sz="1725" dirty="0"/>
          </a:p>
        </p:txBody>
      </p:sp>
      <p:sp>
        <p:nvSpPr>
          <p:cNvPr id="9" name="Text 6"/>
          <p:cNvSpPr/>
          <p:nvPr/>
        </p:nvSpPr>
        <p:spPr>
          <a:xfrm>
            <a:off x="7538085" y="4890492"/>
            <a:ext cx="5849303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0"/>
              </a:lnSpc>
              <a:buNone/>
            </a:pPr>
            <a:r>
              <a:rPr lang="en-US" sz="17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 cost of flow or maximize value of potential</a:t>
            </a:r>
            <a:endParaRPr lang="en-US" sz="1725" dirty="0"/>
          </a:p>
        </p:txBody>
      </p:sp>
      <p:sp>
        <p:nvSpPr>
          <p:cNvPr id="10" name="Shape 7"/>
          <p:cNvSpPr/>
          <p:nvPr/>
        </p:nvSpPr>
        <p:spPr>
          <a:xfrm>
            <a:off x="1023818" y="5380077"/>
            <a:ext cx="12582644" cy="6286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1243013" y="5519142"/>
            <a:ext cx="5849303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0"/>
              </a:lnSpc>
              <a:buNone/>
            </a:pPr>
            <a:r>
              <a:rPr lang="en-US" sz="17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Constraints</a:t>
            </a:r>
            <a:endParaRPr lang="en-US" sz="1725" dirty="0"/>
          </a:p>
        </p:txBody>
      </p:sp>
      <p:sp>
        <p:nvSpPr>
          <p:cNvPr id="12" name="Text 9"/>
          <p:cNvSpPr/>
          <p:nvPr/>
        </p:nvSpPr>
        <p:spPr>
          <a:xfrm>
            <a:off x="7538085" y="5519142"/>
            <a:ext cx="5849303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0"/>
              </a:lnSpc>
              <a:buNone/>
            </a:pPr>
            <a:r>
              <a:rPr lang="en-US" sz="17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Capacity, conservation, span, and balance</a:t>
            </a:r>
            <a:endParaRPr lang="en-US" sz="1725" dirty="0"/>
          </a:p>
        </p:txBody>
      </p:sp>
      <p:sp>
        <p:nvSpPr>
          <p:cNvPr id="13" name="Shape 10"/>
          <p:cNvSpPr/>
          <p:nvPr/>
        </p:nvSpPr>
        <p:spPr>
          <a:xfrm>
            <a:off x="1023818" y="6008727"/>
            <a:ext cx="12582644" cy="62865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243013" y="6147792"/>
            <a:ext cx="5849303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0"/>
              </a:lnSpc>
              <a:buNone/>
            </a:pPr>
            <a:r>
              <a:rPr lang="en-US" sz="17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Algorithms</a:t>
            </a:r>
            <a:endParaRPr lang="en-US" sz="1725" dirty="0"/>
          </a:p>
        </p:txBody>
      </p:sp>
      <p:sp>
        <p:nvSpPr>
          <p:cNvPr id="15" name="Text 12"/>
          <p:cNvSpPr/>
          <p:nvPr/>
        </p:nvSpPr>
        <p:spPr>
          <a:xfrm>
            <a:off x="7538085" y="6147792"/>
            <a:ext cx="5849303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0"/>
              </a:lnSpc>
              <a:buNone/>
            </a:pPr>
            <a:r>
              <a:rPr lang="en-US" sz="17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Successive shortest path, cycle cancellation, scaling</a:t>
            </a:r>
            <a:endParaRPr lang="en-US" sz="1725" dirty="0"/>
          </a:p>
        </p:txBody>
      </p:sp>
      <p:sp>
        <p:nvSpPr>
          <p:cNvPr id="16" name="Shape 13"/>
          <p:cNvSpPr/>
          <p:nvPr/>
        </p:nvSpPr>
        <p:spPr>
          <a:xfrm>
            <a:off x="1023818" y="6637377"/>
            <a:ext cx="12582644" cy="628650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4"/>
          <p:cNvSpPr/>
          <p:nvPr/>
        </p:nvSpPr>
        <p:spPr>
          <a:xfrm>
            <a:off x="1243013" y="6776442"/>
            <a:ext cx="5849303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0"/>
              </a:lnSpc>
              <a:buNone/>
            </a:pPr>
            <a:r>
              <a:rPr lang="en-US" sz="17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Special Cases</a:t>
            </a:r>
            <a:endParaRPr lang="en-US" sz="1725" dirty="0"/>
          </a:p>
        </p:txBody>
      </p:sp>
      <p:sp>
        <p:nvSpPr>
          <p:cNvPr id="18" name="Text 15"/>
          <p:cNvSpPr/>
          <p:nvPr/>
        </p:nvSpPr>
        <p:spPr>
          <a:xfrm>
            <a:off x="7538085" y="6776442"/>
            <a:ext cx="5849303" cy="3505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0"/>
              </a:lnSpc>
              <a:buNone/>
            </a:pPr>
            <a:r>
              <a:rPr lang="en-US" sz="1725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Max-flow, matching, network simplex</a:t>
            </a:r>
            <a:endParaRPr lang="en-US" sz="1725" dirty="0"/>
          </a:p>
        </p:txBody>
      </p:sp>
      <p:pic>
        <p:nvPicPr>
          <p:cNvPr id="19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2024-08-05T13:48:48Z</dcterms:created>
  <dcterms:modified xsi:type="dcterms:W3CDTF">2024-08-05T13:48:48Z</dcterms:modified>
</cp:coreProperties>
</file>